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34"/>
  </p:notesMasterIdLst>
  <p:handoutMasterIdLst>
    <p:handoutMasterId r:id="rId35"/>
  </p:handoutMasterIdLst>
  <p:sldIdLst>
    <p:sldId id="259" r:id="rId4"/>
    <p:sldId id="261" r:id="rId5"/>
    <p:sldId id="2076138388" r:id="rId6"/>
    <p:sldId id="2091" r:id="rId7"/>
    <p:sldId id="258" r:id="rId8"/>
    <p:sldId id="2086" r:id="rId9"/>
    <p:sldId id="267" r:id="rId10"/>
    <p:sldId id="268" r:id="rId11"/>
    <p:sldId id="269" r:id="rId12"/>
    <p:sldId id="2070" r:id="rId13"/>
    <p:sldId id="2076138386" r:id="rId14"/>
    <p:sldId id="2071" r:id="rId15"/>
    <p:sldId id="2076138360" r:id="rId16"/>
    <p:sldId id="2076138362" r:id="rId17"/>
    <p:sldId id="2076138363" r:id="rId18"/>
    <p:sldId id="2076138368" r:id="rId19"/>
    <p:sldId id="2072" r:id="rId20"/>
    <p:sldId id="2076138387" r:id="rId21"/>
    <p:sldId id="2089" r:id="rId22"/>
    <p:sldId id="2076138380" r:id="rId23"/>
    <p:sldId id="2076138379" r:id="rId24"/>
    <p:sldId id="2076138378" r:id="rId25"/>
    <p:sldId id="2076138376" r:id="rId26"/>
    <p:sldId id="2092" r:id="rId27"/>
    <p:sldId id="2076138382" r:id="rId28"/>
    <p:sldId id="2076" r:id="rId29"/>
    <p:sldId id="2076138384" r:id="rId30"/>
    <p:sldId id="2076138383" r:id="rId31"/>
    <p:sldId id="2076138365" r:id="rId32"/>
    <p:sldId id="20761383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98A193-2389-E629-F076-AE7585B329FA}" name="Jason Helmick" initials="JH" userId="S::jahelmic@microsoft.com::4d62dfd8-4666-4b3a-86fb-ee321fffbfda" providerId="AD"/>
  <p188:author id="{2FA9E7CF-4A79-0B5C-232B-F6087FCC85D9}" name="Sydney Smith (SHE/HER)" initials="SS(" userId="Sydney Smith (SHE/HER)" providerId="None"/>
  <p188:author id="{EC4A3FD0-2663-81D0-BD15-DAC62341F820}" name="Steve Lee (POWERSHELL HE/HIM)" initials="SH" userId="S::slee@ntdev.microsoft.com::5fb4c31c-7920-4460-9423-41063ed788b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3906" autoAdjust="0"/>
  </p:normalViewPr>
  <p:slideViewPr>
    <p:cSldViewPr snapToGrid="0">
      <p:cViewPr varScale="1">
        <p:scale>
          <a:sx n="36" d="100"/>
          <a:sy n="36" d="100"/>
        </p:scale>
        <p:origin x="245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72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04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64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737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14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95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19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625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57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6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114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325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73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31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37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059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74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497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0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5914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81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56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7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31FFD-74BF-473C-8A7C-29BBCF01AA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84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571680-B96E-75CA-3214-582E317F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1A52-2498-EA4D-AE43-EDBCFD42DAD8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9078C-B572-78EF-54AC-C30BA4F5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5E2C-B0CD-5231-FA95-B5EBC29F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91515-858A-7544-83B3-4899113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0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9263-ED22-F353-66B9-D4AA6029A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1DDA9-877B-502F-F9CF-2090ECDCF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1A52-2498-EA4D-AE43-EDBCFD42DAD8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A8B54-9FCC-D667-9798-ED66E0E2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581AA-6381-E109-FC1E-532C33EB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91515-858A-7544-83B3-4899113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7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8EAB-6B58-11A5-BD05-4D25B3E4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39369-A7FF-6523-B8AA-E9E530599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04BF8-0E5D-2B86-DBD6-7D968034D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1A52-2498-EA4D-AE43-EDBCFD42DAD8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16699-04F2-A13D-D40E-D63A75AE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7FDDC-6409-B92F-08F9-A9986A522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91515-858A-7544-83B3-4899113C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9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311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7" r:id="rId2"/>
    <p:sldLayoutId id="2147483698" r:id="rId3"/>
    <p:sldLayoutId id="2147483699" r:id="rId4"/>
    <p:sldLayoutId id="2147483701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@PowerShell_Team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@PowerShell_Team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bookmark/_PowerShell_welcomes_diversit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hyperlink" Target="bookmark://_Microsoft_trustworthy_command/" TargetMode="External"/><Relationship Id="rId5" Type="http://schemas.openxmlformats.org/officeDocument/2006/relationships/hyperlink" Target="https://ms.portal.azure.com/#@microsoft.onmicrosoft.com/resource/subscriptions/cfa652a7-2f23-4ade-a1b5-ad1d4478cc0c/resourceGroups/PSConfEU/providers/Microsoft.Compute/virtualMachines/ScruffysVM/overview" TargetMode="External"/><Relationship Id="rId4" Type="http://schemas.openxmlformats.org/officeDocument/2006/relationships/hyperlink" Target="bookmark://_Reduce_customer_fear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ookmark/_PowerShell_welcomes_diversit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hyperlink" Target="bookmark://_Microsoft_trustworthy_command/" TargetMode="External"/><Relationship Id="rId4" Type="http://schemas.openxmlformats.org/officeDocument/2006/relationships/hyperlink" Target="bookmark://_Reduce_customer_fear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ookmark/_PowerShell_welcomes_diversity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ka.ms/PSYouTube" TargetMode="External"/><Relationship Id="rId5" Type="http://schemas.openxmlformats.org/officeDocument/2006/relationships/hyperlink" Target="bookmark://_Microsoft_trustworthy_command/" TargetMode="External"/><Relationship Id="rId4" Type="http://schemas.openxmlformats.org/officeDocument/2006/relationships/hyperlink" Target="bookmark://_Reduce_customer_fear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powershell" TargetMode="External"/><Relationship Id="rId7" Type="http://schemas.openxmlformats.org/officeDocument/2006/relationships/image" Target="../media/image37.jpeg"/><Relationship Id="rId2" Type="http://schemas.openxmlformats.org/officeDocument/2006/relationships/hyperlink" Target="https://aka.ms/Get-PowerShell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twitter.com/PowerShell_Team" TargetMode="External"/><Relationship Id="rId5" Type="http://schemas.openxmlformats.org/officeDocument/2006/relationships/hyperlink" Target="https://devblogs.microsoft.com/powershell/" TargetMode="External"/><Relationship Id="rId4" Type="http://schemas.openxmlformats.org/officeDocument/2006/relationships/hyperlink" Target="http://www.aka.ms/joinPSCal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CompletionPredicto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PowerShell/psdesiredstateconfiguration" TargetMode="External"/><Relationship Id="rId5" Type="http://schemas.openxmlformats.org/officeDocument/2006/relationships/hyperlink" Target="https://github.com/PowerShell/whatsnew" TargetMode="External"/><Relationship Id="rId4" Type="http://schemas.openxmlformats.org/officeDocument/2006/relationships/hyperlink" Target="https://github.com/PowerShell/UnixComplet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The State of the Shell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1"/>
              <a:t>The PowerShell Team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FFFB1C-31A8-25DC-7346-B8E05F0F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360" y="802448"/>
            <a:ext cx="973328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Monad Manifesto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B4F781-3853-F9AB-CEC9-AB7EAE5797FD}"/>
              </a:ext>
            </a:extLst>
          </p:cNvPr>
          <p:cNvSpPr txBox="1"/>
          <p:nvPr/>
        </p:nvSpPr>
        <p:spPr>
          <a:xfrm>
            <a:off x="3290114" y="5593887"/>
            <a:ext cx="75558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http://www.jsnover.com/Docs/MonadManifesto.pdf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A992D9-3558-DB63-3665-269E326407AA}"/>
              </a:ext>
            </a:extLst>
          </p:cNvPr>
          <p:cNvSpPr txBox="1">
            <a:spLocks/>
          </p:cNvSpPr>
          <p:nvPr/>
        </p:nvSpPr>
        <p:spPr>
          <a:xfrm>
            <a:off x="1145790" y="2637260"/>
            <a:ext cx="10515600" cy="1928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/>
              <a:t>“Monad leverages the .NET Common Runtime to provide a powerful, consistent, intuitive, extensible and useful set of tools that drive down costs of administration and make the life of non-programmers a lot easier”</a:t>
            </a:r>
          </a:p>
        </p:txBody>
      </p:sp>
    </p:spTree>
    <p:extLst>
      <p:ext uri="{BB962C8B-B14F-4D97-AF65-F5344CB8AC3E}">
        <p14:creationId xmlns:p14="http://schemas.microsoft.com/office/powerpoint/2010/main" val="99222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29F175-C204-A06B-3AD6-738812864916}"/>
              </a:ext>
            </a:extLst>
          </p:cNvPr>
          <p:cNvSpPr txBox="1"/>
          <p:nvPr/>
        </p:nvSpPr>
        <p:spPr>
          <a:xfrm>
            <a:off x="1957466" y="3176089"/>
            <a:ext cx="75864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Helvetica" pitchFamily="2" charset="0"/>
              </a:rPr>
              <a:t>I</a:t>
            </a:r>
            <a:r>
              <a:rPr lang="en-US" sz="2800">
                <a:effectLst/>
                <a:latin typeface="Helvetica" pitchFamily="2" charset="0"/>
              </a:rPr>
              <a:t>t isn</a:t>
            </a:r>
            <a:r>
              <a:rPr lang="en-US" sz="2800">
                <a:latin typeface="Helvetica" pitchFamily="2" charset="0"/>
              </a:rPr>
              <a:t>’t</a:t>
            </a:r>
            <a:r>
              <a:rPr lang="en-US" sz="2800">
                <a:effectLst/>
                <a:latin typeface="Helvetica" pitchFamily="2" charset="0"/>
              </a:rPr>
              <a:t> just a promise. </a:t>
            </a:r>
          </a:p>
          <a:p>
            <a:r>
              <a:rPr lang="en-US" sz="2800">
                <a:effectLst/>
                <a:latin typeface="Helvetica" pitchFamily="2" charset="0"/>
              </a:rPr>
              <a:t>It’s </a:t>
            </a:r>
            <a:r>
              <a:rPr lang="en-US" sz="2800">
                <a:latin typeface="Helvetica" pitchFamily="2" charset="0"/>
              </a:rPr>
              <a:t>the</a:t>
            </a:r>
            <a:r>
              <a:rPr lang="en-US" sz="2800">
                <a:effectLst/>
                <a:latin typeface="Helvetica" pitchFamily="2" charset="0"/>
              </a:rPr>
              <a:t> continuous effort, engaging with the community, to grow and extend PowerShell to serve the needs of operations.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134611-2CBA-467E-D8C8-8EE1C616C7DF}"/>
              </a:ext>
            </a:extLst>
          </p:cNvPr>
          <p:cNvSpPr txBox="1"/>
          <p:nvPr/>
        </p:nvSpPr>
        <p:spPr>
          <a:xfrm>
            <a:off x="1605370" y="1405320"/>
            <a:ext cx="829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1" u="none" strike="noStrike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“Learn PowerShell and we’ll do everything we can to make it the best investment you’ve ever made.” – Jeffrey Snover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1165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FF2EBB-4F59-5BCB-6AF7-F057A9960FC5}"/>
              </a:ext>
            </a:extLst>
          </p:cNvPr>
          <p:cNvSpPr txBox="1">
            <a:spLocks/>
          </p:cNvSpPr>
          <p:nvPr/>
        </p:nvSpPr>
        <p:spPr>
          <a:xfrm>
            <a:off x="1173163" y="2232025"/>
            <a:ext cx="11018837" cy="137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rgbClr val="34629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/>
              <a:t>Improve the lives of folks working on operations by simplifying automation.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5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9B2B60-7F27-4594-88CC-C61CE0E2636D}"/>
              </a:ext>
            </a:extLst>
          </p:cNvPr>
          <p:cNvSpPr txBox="1">
            <a:spLocks/>
          </p:cNvSpPr>
          <p:nvPr/>
        </p:nvSpPr>
        <p:spPr>
          <a:xfrm>
            <a:off x="457200" y="831970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F9BCD-2B6E-42BD-93A7-BD4B38839ED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73163" y="2232025"/>
            <a:ext cx="11018837" cy="1377950"/>
          </a:xfrm>
        </p:spPr>
        <p:txBody>
          <a:bodyPr/>
          <a:lstStyle/>
          <a:p>
            <a:pPr marL="0" indent="0">
              <a:buNone/>
            </a:pPr>
            <a:r>
              <a:rPr lang="en-US" sz="2800" b="1"/>
              <a:t>Improve the lives </a:t>
            </a:r>
            <a:r>
              <a:rPr lang="en-US" sz="2800"/>
              <a:t>of folks working on operations by simplifying automation.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B8CD5-118D-49E6-BD7A-77A3449B282C}"/>
              </a:ext>
            </a:extLst>
          </p:cNvPr>
          <p:cNvSpPr txBox="1"/>
          <p:nvPr/>
        </p:nvSpPr>
        <p:spPr>
          <a:xfrm>
            <a:off x="1173163" y="4612963"/>
            <a:ext cx="71787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>
                <a:effectLst/>
                <a:latin typeface="Segoe UI" panose="020B0502040204020203" pitchFamily="34" charset="0"/>
              </a:rPr>
              <a:t>We have genuine empathy for our </a:t>
            </a:r>
            <a:r>
              <a:rPr lang="en-US" sz="2400"/>
              <a:t>users</a:t>
            </a:r>
            <a:r>
              <a:rPr lang="en-US" sz="2400" b="0" i="0">
                <a:effectLst/>
                <a:latin typeface="Segoe UI" panose="020B0502040204020203" pitchFamily="34" charset="0"/>
              </a:rPr>
              <a:t>. </a:t>
            </a:r>
          </a:p>
          <a:p>
            <a:r>
              <a:rPr lang="en-US" sz="2400" b="0" i="0">
                <a:effectLst/>
                <a:latin typeface="Segoe UI" panose="020B0502040204020203" pitchFamily="34" charset="0"/>
              </a:rPr>
              <a:t>The world is continuously changing. </a:t>
            </a:r>
          </a:p>
          <a:p>
            <a:r>
              <a:rPr lang="en-US" sz="2400" b="0" i="0">
                <a:effectLst/>
                <a:latin typeface="Segoe UI" panose="020B0502040204020203" pitchFamily="34" charset="0"/>
              </a:rPr>
              <a:t>PowerShell should relieve this frustration.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06023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9B2B60-7F27-4594-88CC-C61CE0E2636D}"/>
              </a:ext>
            </a:extLst>
          </p:cNvPr>
          <p:cNvSpPr txBox="1">
            <a:spLocks/>
          </p:cNvSpPr>
          <p:nvPr/>
        </p:nvSpPr>
        <p:spPr>
          <a:xfrm>
            <a:off x="457200" y="831970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B8CD5-118D-49E6-BD7A-77A3449B282C}"/>
              </a:ext>
            </a:extLst>
          </p:cNvPr>
          <p:cNvSpPr txBox="1"/>
          <p:nvPr/>
        </p:nvSpPr>
        <p:spPr>
          <a:xfrm>
            <a:off x="1173163" y="3971811"/>
            <a:ext cx="71787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>
                <a:effectLst/>
                <a:latin typeface="Segoe UI" panose="020B0502040204020203" pitchFamily="34" charset="0"/>
              </a:rPr>
              <a:t>PowerShell </a:t>
            </a:r>
            <a:r>
              <a:rPr lang="en-US" sz="2400">
                <a:latin typeface="Segoe UI" panose="020B0502040204020203" pitchFamily="34" charset="0"/>
              </a:rPr>
              <a:t>users solve diverse problems. PowerShell is for everyone who does operations. PowerShell is all about the users and the problems they solve.</a:t>
            </a:r>
            <a:endParaRPr lang="en-US" sz="24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E1FE42-DFD9-4EEE-A451-0C368D0C147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73163" y="2232025"/>
            <a:ext cx="11018837" cy="1377950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Improve the lives of folks </a:t>
            </a:r>
            <a:r>
              <a:rPr lang="en-US" sz="2800" b="1"/>
              <a:t>working on operations </a:t>
            </a:r>
            <a:r>
              <a:rPr lang="en-US" sz="2800"/>
              <a:t>by simplifying automation.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7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9B2B60-7F27-4594-88CC-C61CE0E2636D}"/>
              </a:ext>
            </a:extLst>
          </p:cNvPr>
          <p:cNvSpPr txBox="1">
            <a:spLocks/>
          </p:cNvSpPr>
          <p:nvPr/>
        </p:nvSpPr>
        <p:spPr>
          <a:xfrm>
            <a:off x="457200" y="831970"/>
            <a:ext cx="11277600" cy="567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B8CD5-118D-49E6-BD7A-77A3449B282C}"/>
              </a:ext>
            </a:extLst>
          </p:cNvPr>
          <p:cNvSpPr txBox="1"/>
          <p:nvPr/>
        </p:nvSpPr>
        <p:spPr>
          <a:xfrm>
            <a:off x="1173163" y="4011568"/>
            <a:ext cx="71787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>
                <a:effectLst/>
                <a:latin typeface="Segoe UI" panose="020B0502040204020203" pitchFamily="34" charset="0"/>
              </a:rPr>
              <a:t>PowerShell relieves fear over unfamiliar technology because the process of learning new types of automation is consistent with the past.</a:t>
            </a:r>
          </a:p>
          <a:p>
            <a:r>
              <a:rPr lang="en-US" sz="2400">
                <a:latin typeface="Segoe UI" panose="020B0502040204020203" pitchFamily="34" charset="0"/>
              </a:rPr>
              <a:t>PowerShell continues to evolve with its community.</a:t>
            </a:r>
            <a:endParaRPr lang="en-US" sz="24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A80B777-665C-45FC-80ED-EDFBAFCE5CC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73163" y="2232025"/>
            <a:ext cx="11018837" cy="1377950"/>
          </a:xfrm>
        </p:spPr>
        <p:txBody>
          <a:bodyPr/>
          <a:lstStyle/>
          <a:p>
            <a:pPr marL="0" indent="0">
              <a:buNone/>
            </a:pPr>
            <a:r>
              <a:rPr lang="en-US" sz="2800"/>
              <a:t>Improve the lives of folks working on operations by </a:t>
            </a:r>
            <a:r>
              <a:rPr lang="en-US" sz="2800" b="1"/>
              <a:t>simplifying automation</a:t>
            </a:r>
            <a:r>
              <a:rPr lang="en-US" sz="2800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10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E759-1E8A-4954-8D7D-DA3E5DDD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8593" y="663299"/>
            <a:ext cx="9733280" cy="1325563"/>
          </a:xfrm>
        </p:spPr>
        <p:txBody>
          <a:bodyPr>
            <a:noAutofit/>
          </a:bodyPr>
          <a:lstStyle/>
          <a:p>
            <a:r>
              <a:rPr lang="en-US" sz="3200" b="1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Improve the lives of people working on operations by simplifying automation.</a:t>
            </a:r>
            <a:endParaRPr lang="en-US" sz="3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 descr="Group success with solid fill">
            <a:extLst>
              <a:ext uri="{FF2B5EF4-FFF2-40B4-BE49-F238E27FC236}">
                <a16:creationId xmlns:a16="http://schemas.microsoft.com/office/drawing/2014/main" id="{A0B43657-D80D-2D4F-6869-ADD4EC17FF2B}"/>
              </a:ext>
            </a:extLst>
          </p:cNvPr>
          <p:cNvSpPr/>
          <p:nvPr/>
        </p:nvSpPr>
        <p:spPr>
          <a:xfrm>
            <a:off x="1864440" y="2463404"/>
            <a:ext cx="810523" cy="810523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105E2C-4131-4D3F-FE7D-12ECBDE94363}"/>
              </a:ext>
            </a:extLst>
          </p:cNvPr>
          <p:cNvGrpSpPr/>
          <p:nvPr/>
        </p:nvGrpSpPr>
        <p:grpSpPr>
          <a:xfrm>
            <a:off x="1074147" y="3298929"/>
            <a:ext cx="2315782" cy="499828"/>
            <a:chOff x="0" y="1336111"/>
            <a:chExt cx="2315782" cy="49982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9E169C-976F-482A-D45C-2B2837948A11}"/>
                </a:ext>
              </a:extLst>
            </p:cNvPr>
            <p:cNvSpPr/>
            <p:nvPr/>
          </p:nvSpPr>
          <p:spPr>
            <a:xfrm>
              <a:off x="0" y="1336111"/>
              <a:ext cx="2315782" cy="4998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F92869-F78A-BBDB-8162-F8EDAA17BE90}"/>
                </a:ext>
              </a:extLst>
            </p:cNvPr>
            <p:cNvSpPr txBox="1"/>
            <p:nvPr/>
          </p:nvSpPr>
          <p:spPr>
            <a:xfrm>
              <a:off x="0" y="1336111"/>
              <a:ext cx="2315782" cy="4998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kern="1200"/>
                <a:t>Welcome diverse new uses/users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EBD817-08CD-FDA0-8D75-383E12693A83}"/>
              </a:ext>
            </a:extLst>
          </p:cNvPr>
          <p:cNvGrpSpPr/>
          <p:nvPr/>
        </p:nvGrpSpPr>
        <p:grpSpPr>
          <a:xfrm>
            <a:off x="1074147" y="3976446"/>
            <a:ext cx="2315782" cy="501875"/>
            <a:chOff x="0" y="2013628"/>
            <a:chExt cx="2315782" cy="5018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E6A4E4-24AA-DE3D-E508-00989C904B35}"/>
                </a:ext>
              </a:extLst>
            </p:cNvPr>
            <p:cNvSpPr/>
            <p:nvPr/>
          </p:nvSpPr>
          <p:spPr>
            <a:xfrm>
              <a:off x="0" y="2013628"/>
              <a:ext cx="2315782" cy="50187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21BC68-F272-0901-6C46-AEDF4307B021}"/>
                </a:ext>
              </a:extLst>
            </p:cNvPr>
            <p:cNvSpPr txBox="1"/>
            <p:nvPr/>
          </p:nvSpPr>
          <p:spPr>
            <a:xfrm>
              <a:off x="0" y="2013628"/>
              <a:ext cx="2315782" cy="5018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PowerShell should make you more valuable over time (Sacred vow)</a:t>
              </a:r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/>
            </a:p>
          </p:txBody>
        </p:sp>
      </p:grpSp>
      <p:sp>
        <p:nvSpPr>
          <p:cNvPr id="20" name="Rectangle 19" descr="Cloud Computing with solid fill">
            <a:extLst>
              <a:ext uri="{FF2B5EF4-FFF2-40B4-BE49-F238E27FC236}">
                <a16:creationId xmlns:a16="http://schemas.microsoft.com/office/drawing/2014/main" id="{114B73F1-C6E6-22E7-01E6-A957828E64EF}"/>
              </a:ext>
            </a:extLst>
          </p:cNvPr>
          <p:cNvSpPr/>
          <p:nvPr/>
        </p:nvSpPr>
        <p:spPr>
          <a:xfrm>
            <a:off x="4817397" y="2327996"/>
            <a:ext cx="810523" cy="810523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2A9535-BAEF-E3D0-C384-76D483E8FB6E}"/>
              </a:ext>
            </a:extLst>
          </p:cNvPr>
          <p:cNvGrpSpPr/>
          <p:nvPr/>
        </p:nvGrpSpPr>
        <p:grpSpPr>
          <a:xfrm>
            <a:off x="3929881" y="3291533"/>
            <a:ext cx="2315782" cy="499828"/>
            <a:chOff x="2735310" y="1356571"/>
            <a:chExt cx="2315782" cy="4998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1EF61F-5B76-902A-F7EB-127870EA556F}"/>
                </a:ext>
              </a:extLst>
            </p:cNvPr>
            <p:cNvSpPr/>
            <p:nvPr/>
          </p:nvSpPr>
          <p:spPr>
            <a:xfrm>
              <a:off x="2735310" y="1356571"/>
              <a:ext cx="2315782" cy="4998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1A979A-BD4B-91C5-A9E8-2797F7C3EDE6}"/>
                </a:ext>
              </a:extLst>
            </p:cNvPr>
            <p:cNvSpPr txBox="1"/>
            <p:nvPr/>
          </p:nvSpPr>
          <p:spPr>
            <a:xfrm>
              <a:off x="2735310" y="1356571"/>
              <a:ext cx="2315782" cy="4998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kern="1200"/>
                <a:t>Reduce friction for users adopting new technologies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1A59EF-664E-F78C-69AF-839F171359D7}"/>
              </a:ext>
            </a:extLst>
          </p:cNvPr>
          <p:cNvGrpSpPr/>
          <p:nvPr/>
        </p:nvGrpSpPr>
        <p:grpSpPr>
          <a:xfrm>
            <a:off x="3919390" y="3966234"/>
            <a:ext cx="2315782" cy="279223"/>
            <a:chOff x="2724819" y="2031272"/>
            <a:chExt cx="2315782" cy="27922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147058-1F9D-3F4A-037D-7E3759C6F987}"/>
                </a:ext>
              </a:extLst>
            </p:cNvPr>
            <p:cNvSpPr/>
            <p:nvPr/>
          </p:nvSpPr>
          <p:spPr>
            <a:xfrm>
              <a:off x="2724819" y="2031272"/>
              <a:ext cx="2315782" cy="2792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B49231-19ED-C73E-C354-BBF45FBF96FD}"/>
                </a:ext>
              </a:extLst>
            </p:cNvPr>
            <p:cNvSpPr txBox="1"/>
            <p:nvPr/>
          </p:nvSpPr>
          <p:spPr>
            <a:xfrm>
              <a:off x="2724819" y="2031272"/>
              <a:ext cx="2315782" cy="279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The world is a messy place</a:t>
              </a:r>
            </a:p>
          </p:txBody>
        </p:sp>
      </p:grpSp>
      <p:sp>
        <p:nvSpPr>
          <p:cNvPr id="27" name="Rectangle 26" descr="Lock with solid fill">
            <a:extLst>
              <a:ext uri="{FF2B5EF4-FFF2-40B4-BE49-F238E27FC236}">
                <a16:creationId xmlns:a16="http://schemas.microsoft.com/office/drawing/2014/main" id="{F9AC3855-DC7F-DAE9-6706-0B0F451B4FCF}"/>
              </a:ext>
            </a:extLst>
          </p:cNvPr>
          <p:cNvSpPr/>
          <p:nvPr/>
        </p:nvSpPr>
        <p:spPr>
          <a:xfrm>
            <a:off x="7224003" y="2327996"/>
            <a:ext cx="810523" cy="810523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76D91F-BCE4-0EA2-CDCB-EF02938B1A7F}"/>
              </a:ext>
            </a:extLst>
          </p:cNvPr>
          <p:cNvGrpSpPr/>
          <p:nvPr/>
        </p:nvGrpSpPr>
        <p:grpSpPr>
          <a:xfrm>
            <a:off x="6492398" y="3304476"/>
            <a:ext cx="2315782" cy="499828"/>
            <a:chOff x="5460430" y="1405258"/>
            <a:chExt cx="2315782" cy="49982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9E2FF84-600B-D766-8B14-F295BA092866}"/>
                </a:ext>
              </a:extLst>
            </p:cNvPr>
            <p:cNvSpPr/>
            <p:nvPr/>
          </p:nvSpPr>
          <p:spPr>
            <a:xfrm>
              <a:off x="5460430" y="1405258"/>
              <a:ext cx="2315782" cy="4998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C2F594-288A-C905-AB1A-B3CEF47A157B}"/>
                </a:ext>
              </a:extLst>
            </p:cNvPr>
            <p:cNvSpPr txBox="1"/>
            <p:nvPr/>
          </p:nvSpPr>
          <p:spPr>
            <a:xfrm>
              <a:off x="5460430" y="1405258"/>
              <a:ext cx="2315782" cy="4998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kern="1200"/>
                <a:t>Build on legacy of customer trust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E48C36-583D-C5AB-CEAF-4590D864671E}"/>
              </a:ext>
            </a:extLst>
          </p:cNvPr>
          <p:cNvGrpSpPr/>
          <p:nvPr/>
        </p:nvGrpSpPr>
        <p:grpSpPr>
          <a:xfrm>
            <a:off x="6471371" y="3936217"/>
            <a:ext cx="2315782" cy="931887"/>
            <a:chOff x="5439403" y="2036999"/>
            <a:chExt cx="2315782" cy="9318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2DD0B64-30C5-1921-63B0-BB7ACF7B3C6A}"/>
                </a:ext>
              </a:extLst>
            </p:cNvPr>
            <p:cNvSpPr/>
            <p:nvPr/>
          </p:nvSpPr>
          <p:spPr>
            <a:xfrm>
              <a:off x="5439403" y="2036999"/>
              <a:ext cx="2315782" cy="931887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41F6B56-3EA3-F1E0-4A72-C662ACBA2E5F}"/>
                </a:ext>
              </a:extLst>
            </p:cNvPr>
            <p:cNvSpPr txBox="1"/>
            <p:nvPr/>
          </p:nvSpPr>
          <p:spPr>
            <a:xfrm>
              <a:off x="5439403" y="2036999"/>
              <a:ext cx="2315782" cy="9318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When you do impactful work at scale, mistakes matter</a:t>
              </a:r>
            </a:p>
          </p:txBody>
        </p:sp>
      </p:grpSp>
      <p:sp>
        <p:nvSpPr>
          <p:cNvPr id="34" name="Rectangle 33" descr="Surf with solid fill">
            <a:extLst>
              <a:ext uri="{FF2B5EF4-FFF2-40B4-BE49-F238E27FC236}">
                <a16:creationId xmlns:a16="http://schemas.microsoft.com/office/drawing/2014/main" id="{292F4332-0A03-D98E-4283-141379A32826}"/>
              </a:ext>
            </a:extLst>
          </p:cNvPr>
          <p:cNvSpPr/>
          <p:nvPr/>
        </p:nvSpPr>
        <p:spPr>
          <a:xfrm>
            <a:off x="10072843" y="2377362"/>
            <a:ext cx="810523" cy="810523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9ECDB-5DD2-FE43-12FA-F5BA86BD863E}"/>
              </a:ext>
            </a:extLst>
          </p:cNvPr>
          <p:cNvGrpSpPr/>
          <p:nvPr/>
        </p:nvGrpSpPr>
        <p:grpSpPr>
          <a:xfrm>
            <a:off x="9320213" y="3293278"/>
            <a:ext cx="2315782" cy="499828"/>
            <a:chOff x="8181475" y="1375566"/>
            <a:chExt cx="2315782" cy="49982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3CBEFC-C3AF-E2C8-0331-B54DC744DE1B}"/>
                </a:ext>
              </a:extLst>
            </p:cNvPr>
            <p:cNvSpPr/>
            <p:nvPr/>
          </p:nvSpPr>
          <p:spPr>
            <a:xfrm>
              <a:off x="8181475" y="1375566"/>
              <a:ext cx="2315782" cy="49982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F5BAAFB-8429-EAA2-64BF-21E7F687434C}"/>
                </a:ext>
              </a:extLst>
            </p:cNvPr>
            <p:cNvSpPr txBox="1"/>
            <p:nvPr/>
          </p:nvSpPr>
          <p:spPr>
            <a:xfrm>
              <a:off x="8181475" y="1375566"/>
              <a:ext cx="2315782" cy="4998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600" kern="1200"/>
                <a:t>Engineer for Agility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AFC0DA-FE1E-4BCC-5968-47C3D98EBF6F}"/>
              </a:ext>
            </a:extLst>
          </p:cNvPr>
          <p:cNvGrpSpPr/>
          <p:nvPr/>
        </p:nvGrpSpPr>
        <p:grpSpPr>
          <a:xfrm>
            <a:off x="9320213" y="3931811"/>
            <a:ext cx="2315782" cy="756334"/>
            <a:chOff x="8181475" y="2014099"/>
            <a:chExt cx="2315782" cy="7563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9FB26E4-6127-ACBD-4B70-88259F1DFC78}"/>
                </a:ext>
              </a:extLst>
            </p:cNvPr>
            <p:cNvSpPr/>
            <p:nvPr/>
          </p:nvSpPr>
          <p:spPr>
            <a:xfrm>
              <a:off x="8181475" y="2014099"/>
              <a:ext cx="2315782" cy="75633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52C579-09AF-046C-2531-3706D108058B}"/>
                </a:ext>
              </a:extLst>
            </p:cNvPr>
            <p:cNvSpPr txBox="1"/>
            <p:nvPr/>
          </p:nvSpPr>
          <p:spPr>
            <a:xfrm>
              <a:off x="8181475" y="2014099"/>
              <a:ext cx="2315782" cy="75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The world changes quickly, and the challenges are immediate.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71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87B61F-315C-4C7A-82E9-AA14A3D362D9}"/>
              </a:ext>
            </a:extLst>
          </p:cNvPr>
          <p:cNvSpPr txBox="1">
            <a:spLocks/>
          </p:cNvSpPr>
          <p:nvPr/>
        </p:nvSpPr>
        <p:spPr>
          <a:xfrm>
            <a:off x="806037" y="1015388"/>
            <a:ext cx="3747197" cy="50562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u="sng"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Welcome diverse new uses </a:t>
            </a:r>
            <a:r>
              <a:rPr lang="en-US" sz="2100" u="sng">
                <a:latin typeface="Segoe UI"/>
                <a:cs typeface="Segoe UI"/>
              </a:rPr>
              <a:t>of PowerShell</a:t>
            </a:r>
            <a:endParaRPr lang="en-US" sz="1800" u="sng">
              <a:latin typeface="Segoe UI"/>
              <a:cs typeface="Segoe UI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PowerShell in Azure Functions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>
                <a:latin typeface="Segoe UI"/>
                <a:cs typeface="Segoe UI"/>
              </a:rPr>
              <a:t>ForEach–Object –Parallel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Improvements in Windows/Linux Container images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>
                <a:latin typeface="Segoe UI"/>
                <a:cs typeface="Segoe UI"/>
              </a:rPr>
              <a:t>PowerShell support for notebooks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Visual Studio Code for PowerShell 7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Console Gui tools (</a:t>
            </a:r>
            <a:r>
              <a:rPr lang="en-US" sz="1900" err="1">
                <a:latin typeface="Segoe UI"/>
                <a:cs typeface="Segoe UI"/>
              </a:rPr>
              <a:t>ConsoleGridView</a:t>
            </a:r>
            <a:r>
              <a:rPr lang="en-US" sz="1900">
                <a:latin typeface="Segoe UI"/>
                <a:cs typeface="Segoe UI"/>
              </a:rPr>
              <a:t>)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PowerShell user group videos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Additional distro support for PowerShell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104 active GitHub projects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>
                <a:latin typeface="Segoe UI"/>
                <a:cs typeface="Segoe UI"/>
              </a:rPr>
              <a:t>New ErrorView </a:t>
            </a:r>
            <a:endParaRPr lang="en-US" sz="1900" b="1">
              <a:latin typeface="Segoe UI" panose="020B0502040204020203" pitchFamily="34" charset="0"/>
              <a:cs typeface="Segoe UI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New operators (ternary, pipeline chain, null conditional)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>
                <a:latin typeface="Segoe UI"/>
                <a:cs typeface="Segoe UI"/>
              </a:rPr>
              <a:t>ANSI colors with $PSStyle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7066EF7-6D56-4C6A-BB90-4CABFD9AB2C8}"/>
              </a:ext>
            </a:extLst>
          </p:cNvPr>
          <p:cNvSpPr txBox="1">
            <a:spLocks/>
          </p:cNvSpPr>
          <p:nvPr/>
        </p:nvSpPr>
        <p:spPr>
          <a:xfrm>
            <a:off x="4553235" y="1015388"/>
            <a:ext cx="3200400" cy="50562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10000"/>
              </a:lnSpc>
            </a:pPr>
            <a:r>
              <a:rPr lang="en-US" sz="1800" u="sng">
                <a:solidFill>
                  <a:schemeClr val="tx1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Reduce </a:t>
            </a:r>
            <a:r>
              <a:rPr lang="en-US" sz="1800" u="sng">
                <a:solidFill>
                  <a:schemeClr val="tx1"/>
                </a:solidFill>
                <a:latin typeface="Segoe UI" panose="020B0502040204020203" pitchFamily="34" charset="0"/>
              </a:rPr>
              <a:t>friction for users adopting new technologies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Segoe UI" panose="020B0502040204020203" pitchFamily="34" charset="0"/>
                <a:hlinkClick r:id="rId5"/>
              </a:rPr>
              <a:t>Cloud Shell Enhancements</a:t>
            </a:r>
            <a:endParaRPr lang="en-US" sz="160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PSSA compatibility rules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DSC Resource Kit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Cloud Shell support for Exchange Online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Segoe UI" panose="020B0502040204020203" pitchFamily="34" charset="0"/>
              </a:rPr>
              <a:t>Out-</a:t>
            </a:r>
            <a:r>
              <a:rPr lang="en-US" sz="1600" b="1" err="1">
                <a:solidFill>
                  <a:schemeClr val="tx1"/>
                </a:solidFill>
                <a:latin typeface="Segoe UI" panose="020B0502040204020203" pitchFamily="34" charset="0"/>
              </a:rPr>
              <a:t>GridView</a:t>
            </a:r>
            <a:r>
              <a:rPr lang="en-US" sz="1600" b="1">
                <a:solidFill>
                  <a:schemeClr val="tx1"/>
                </a:solidFill>
                <a:latin typeface="Segoe UI" panose="020B0502040204020203" pitchFamily="34" charset="0"/>
              </a:rPr>
              <a:t> for PS7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Segoe UI" panose="020B0502040204020203" pitchFamily="34" charset="0"/>
              </a:rPr>
              <a:t>ISE Mode for Visual Studio Code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PowerShellGet 3.0 (previews)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PowerShellGetCompat module (preview)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Crescendo (previews)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PlatyPS 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Predictors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  <a:latin typeface="Segoe UI" panose="020B0502040204020203" pitchFamily="34" charset="0"/>
              </a:rPr>
              <a:t>WindowsCompat layer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Shipping w/ .NET release cadence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Microsoft Update support</a:t>
            </a:r>
            <a:endParaRPr lang="en-US" sz="180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4CD3BC-0AB8-434F-A909-9C9320851AD6}"/>
              </a:ext>
            </a:extLst>
          </p:cNvPr>
          <p:cNvSpPr txBox="1">
            <a:spLocks/>
          </p:cNvSpPr>
          <p:nvPr/>
        </p:nvSpPr>
        <p:spPr>
          <a:xfrm>
            <a:off x="8009318" y="1458411"/>
            <a:ext cx="3626070" cy="3595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800" u="sng">
                <a:solidFill>
                  <a:schemeClr val="tx1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 on legacy of </a:t>
            </a:r>
            <a:r>
              <a:rPr lang="en-US" sz="1800" u="sng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</a:t>
            </a:r>
            <a:r>
              <a:rPr lang="en-US" sz="1800" u="sng">
                <a:solidFill>
                  <a:schemeClr val="tx1"/>
                </a:solidFill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trust</a:t>
            </a:r>
            <a:endParaRPr lang="en-US" sz="180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PowerShell Gallery accessibility work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PowerShell release improvements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PowerShell editor service release improvements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Improved testing for PowerShell extension for Visual Studio Code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SecretManagement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SecretStore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Executive Order Requirements (+ many more compliance reviews/requirements)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PowerShell Gallery (and PowerShellGet) TLS changes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Monthly community call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SSH based remoting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D46EB-878C-4AD8-839E-4107299C61C0}"/>
              </a:ext>
            </a:extLst>
          </p:cNvPr>
          <p:cNvSpPr txBox="1"/>
          <p:nvPr/>
        </p:nvSpPr>
        <p:spPr>
          <a:xfrm>
            <a:off x="7943742" y="5148286"/>
            <a:ext cx="3896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latin typeface="Segoe UI" panose="020B0502040204020203" pitchFamily="34" charset="0"/>
                <a:cs typeface="Segoe UI" panose="020B0502040204020203" pitchFamily="34" charset="0"/>
              </a:rPr>
              <a:t>Engineered for Agility </a:t>
            </a:r>
          </a:p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60+ releases of PowerShell (preview and stable) since May 2019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3FC591-7F2C-4527-82E7-2E056F19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65476" cy="1325563"/>
          </a:xfrm>
        </p:spPr>
        <p:txBody>
          <a:bodyPr>
            <a:normAutofit fontScale="90000"/>
          </a:bodyPr>
          <a:lstStyle/>
          <a:p>
            <a:r>
              <a:rPr lang="en-US"/>
              <a:t>What we have been up to the last 3 years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A32334-4504-1C7E-967C-E2C3E05E1907}"/>
              </a:ext>
            </a:extLst>
          </p:cNvPr>
          <p:cNvSpPr/>
          <p:nvPr/>
        </p:nvSpPr>
        <p:spPr>
          <a:xfrm>
            <a:off x="862565" y="1947647"/>
            <a:ext cx="157655" cy="15765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6F075F-DAE2-9078-066F-DFACFB6CF320}"/>
              </a:ext>
            </a:extLst>
          </p:cNvPr>
          <p:cNvSpPr/>
          <p:nvPr/>
        </p:nvSpPr>
        <p:spPr>
          <a:xfrm>
            <a:off x="862565" y="4903475"/>
            <a:ext cx="150528" cy="1505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F280589-F346-7E10-B652-591E9A556887}"/>
              </a:ext>
            </a:extLst>
          </p:cNvPr>
          <p:cNvSpPr/>
          <p:nvPr/>
        </p:nvSpPr>
        <p:spPr>
          <a:xfrm>
            <a:off x="852613" y="5732852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77AE288-ECA3-C936-1E96-B6E4C0DA8DE5}"/>
              </a:ext>
            </a:extLst>
          </p:cNvPr>
          <p:cNvSpPr/>
          <p:nvPr/>
        </p:nvSpPr>
        <p:spPr>
          <a:xfrm>
            <a:off x="4585436" y="1641635"/>
            <a:ext cx="157655" cy="15765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252B1-ECC5-4AB2-88C0-F4CE17A989E2}"/>
              </a:ext>
            </a:extLst>
          </p:cNvPr>
          <p:cNvSpPr/>
          <p:nvPr/>
        </p:nvSpPr>
        <p:spPr>
          <a:xfrm>
            <a:off x="862565" y="2830644"/>
            <a:ext cx="157655" cy="15765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4D5D710-2C10-3001-7C5E-ACEC1FD8C31F}"/>
              </a:ext>
            </a:extLst>
          </p:cNvPr>
          <p:cNvSpPr/>
          <p:nvPr/>
        </p:nvSpPr>
        <p:spPr>
          <a:xfrm>
            <a:off x="4612428" y="5058710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5F0DF90-6242-47BD-5598-0042FDD25862}"/>
              </a:ext>
            </a:extLst>
          </p:cNvPr>
          <p:cNvSpPr/>
          <p:nvPr/>
        </p:nvSpPr>
        <p:spPr>
          <a:xfrm>
            <a:off x="4576693" y="2885042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754921-EC39-3F54-6D92-BEAE446CD87D}"/>
              </a:ext>
            </a:extLst>
          </p:cNvPr>
          <p:cNvSpPr/>
          <p:nvPr/>
        </p:nvSpPr>
        <p:spPr>
          <a:xfrm>
            <a:off x="4575497" y="3140860"/>
            <a:ext cx="157655" cy="15765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99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87B61F-315C-4C7A-82E9-AA14A3D362D9}"/>
              </a:ext>
            </a:extLst>
          </p:cNvPr>
          <p:cNvSpPr txBox="1">
            <a:spLocks/>
          </p:cNvSpPr>
          <p:nvPr/>
        </p:nvSpPr>
        <p:spPr>
          <a:xfrm>
            <a:off x="806037" y="1015388"/>
            <a:ext cx="3747197" cy="50562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u="sng"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Welcome diverse new uses </a:t>
            </a:r>
            <a:r>
              <a:rPr lang="en-US" sz="2100" u="sng">
                <a:latin typeface="Segoe UI"/>
                <a:cs typeface="Segoe UI"/>
              </a:rPr>
              <a:t>of PowerShell</a:t>
            </a:r>
            <a:endParaRPr lang="en-US" sz="1800" u="sng">
              <a:latin typeface="Segoe UI"/>
              <a:cs typeface="Segoe UI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PowerShell in Azure Functions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ForEach–Object –Parallel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Improvements in Windows/Linux Container images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PowerShell support for notebooks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Visual Studio Code for PowerShell 7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Console Gui tools (</a:t>
            </a:r>
            <a:r>
              <a:rPr lang="en-US" sz="1900" err="1">
                <a:latin typeface="Segoe UI"/>
                <a:cs typeface="Segoe UI"/>
              </a:rPr>
              <a:t>ConsoleGridView</a:t>
            </a:r>
            <a:r>
              <a:rPr lang="en-US" sz="1900">
                <a:latin typeface="Segoe UI"/>
                <a:cs typeface="Segoe UI"/>
              </a:rPr>
              <a:t>)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PowerShell user group videos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Additional distro support for PowerShell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b="1">
                <a:latin typeface="Segoe UI"/>
                <a:cs typeface="Segoe UI"/>
              </a:rPr>
              <a:t>104 active GitHub projects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New ErrorView </a:t>
            </a:r>
            <a:endParaRPr lang="en-US" sz="1900">
              <a:latin typeface="Segoe UI" panose="020B0502040204020203" pitchFamily="34" charset="0"/>
              <a:cs typeface="Segoe UI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New operators (ternary, pipeline chain, null conditional)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>
                <a:latin typeface="Segoe UI"/>
                <a:cs typeface="Segoe UI"/>
              </a:rPr>
              <a:t>ANSI colors with $PSStyle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7066EF7-6D56-4C6A-BB90-4CABFD9AB2C8}"/>
              </a:ext>
            </a:extLst>
          </p:cNvPr>
          <p:cNvSpPr txBox="1">
            <a:spLocks/>
          </p:cNvSpPr>
          <p:nvPr/>
        </p:nvSpPr>
        <p:spPr>
          <a:xfrm>
            <a:off x="4553235" y="1015388"/>
            <a:ext cx="3200400" cy="505622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10000"/>
              </a:lnSpc>
            </a:pPr>
            <a:r>
              <a:rPr lang="en-US" sz="1800" u="sng">
                <a:solidFill>
                  <a:schemeClr val="tx1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Reduce </a:t>
            </a:r>
            <a:r>
              <a:rPr lang="en-US" sz="1800" u="sng">
                <a:solidFill>
                  <a:schemeClr val="tx1"/>
                </a:solidFill>
                <a:latin typeface="Segoe UI" panose="020B0502040204020203" pitchFamily="34" charset="0"/>
              </a:rPr>
              <a:t>friction for users adopting new technologies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Cloud Shell Enhancements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PSSA compatibility rules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DSC Resource Kit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Cloud Shell support for Exchange Online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Out-</a:t>
            </a:r>
            <a:r>
              <a:rPr lang="en-US" sz="1600" err="1">
                <a:solidFill>
                  <a:schemeClr val="tx1"/>
                </a:solidFill>
                <a:latin typeface="Segoe UI" panose="020B0502040204020203" pitchFamily="34" charset="0"/>
              </a:rPr>
              <a:t>GridView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 for PS7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ISE Mode for Visual Studio Code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PowerShellGet 3.0 (previews)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PowerShellGetCompat module (preview)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Crescendo (previews)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PlatyPS 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Predictors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WindowsCompat layer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Shipping w/ .NET release cadence</a:t>
            </a:r>
          </a:p>
          <a:p>
            <a:pPr marL="285750" indent="-285750" algn="l" fontAlgn="base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Microsoft Update support</a:t>
            </a:r>
            <a:endParaRPr lang="en-US" sz="180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4CD3BC-0AB8-434F-A909-9C9320851AD6}"/>
              </a:ext>
            </a:extLst>
          </p:cNvPr>
          <p:cNvSpPr txBox="1">
            <a:spLocks/>
          </p:cNvSpPr>
          <p:nvPr/>
        </p:nvSpPr>
        <p:spPr>
          <a:xfrm>
            <a:off x="8009318" y="1458411"/>
            <a:ext cx="3626070" cy="35956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800" u="sng">
                <a:solidFill>
                  <a:schemeClr val="tx1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 on legacy of </a:t>
            </a:r>
            <a:r>
              <a:rPr lang="en-US" sz="1800" u="sng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</a:t>
            </a:r>
            <a:r>
              <a:rPr lang="en-US" sz="1800" u="sng">
                <a:solidFill>
                  <a:schemeClr val="tx1"/>
                </a:solidFill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trust</a:t>
            </a:r>
            <a:endParaRPr lang="en-US" sz="1800">
              <a:solidFill>
                <a:schemeClr val="tx1"/>
              </a:solidFill>
              <a:latin typeface="Segoe UI" panose="020B0502040204020203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PowerShell Gallery accessibility work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PowerShell release improvements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PowerShell editor service release improvements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Improved testing for PowerShell extension for Visual Studio Code 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SecretManagement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 i="1">
                <a:solidFill>
                  <a:schemeClr val="tx1"/>
                </a:solidFill>
                <a:latin typeface="Segoe UI" panose="020B0502040204020203" pitchFamily="34" charset="0"/>
              </a:rPr>
              <a:t>SecretStore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Executive Order Requirements (+ many more compliance reviews/requirements)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PowerShell Gallery (and PowerShellGet) TLS changes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Monthly community call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</a:rPr>
              <a:t>SSH based remoting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2D46EB-878C-4AD8-839E-4107299C61C0}"/>
              </a:ext>
            </a:extLst>
          </p:cNvPr>
          <p:cNvSpPr txBox="1"/>
          <p:nvPr/>
        </p:nvSpPr>
        <p:spPr>
          <a:xfrm>
            <a:off x="7943742" y="5148286"/>
            <a:ext cx="3896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latin typeface="Segoe UI" panose="020B0502040204020203" pitchFamily="34" charset="0"/>
                <a:cs typeface="Segoe UI" panose="020B0502040204020203" pitchFamily="34" charset="0"/>
              </a:rPr>
              <a:t>Engineered for Agility </a:t>
            </a:r>
          </a:p>
          <a:p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60+ releases of PowerShell (preview and stable) since May 2019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F3FC591-7F2C-4527-82E7-2E056F19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65476" cy="1325563"/>
          </a:xfrm>
        </p:spPr>
        <p:txBody>
          <a:bodyPr>
            <a:normAutofit fontScale="90000"/>
          </a:bodyPr>
          <a:lstStyle/>
          <a:p>
            <a:r>
              <a:rPr lang="en-US"/>
              <a:t>What we have been up to the last 3 years</a:t>
            </a:r>
          </a:p>
        </p:txBody>
      </p:sp>
    </p:spTree>
    <p:extLst>
      <p:ext uri="{BB962C8B-B14F-4D97-AF65-F5344CB8AC3E}">
        <p14:creationId xmlns:p14="http://schemas.microsoft.com/office/powerpoint/2010/main" val="105177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734B-2D57-0E27-2520-210CEF793F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981992" y="1983309"/>
            <a:ext cx="9144000" cy="2387600"/>
          </a:xfrm>
        </p:spPr>
        <p:txBody>
          <a:bodyPr/>
          <a:lstStyle/>
          <a:p>
            <a:r>
              <a:rPr lang="en-US"/>
              <a:t>What you have been up to…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4DF3C9-1380-F0F7-E0C8-7C51211D84B1}"/>
              </a:ext>
            </a:extLst>
          </p:cNvPr>
          <p:cNvSpPr/>
          <p:nvPr/>
        </p:nvSpPr>
        <p:spPr>
          <a:xfrm>
            <a:off x="83830" y="74160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AC66F4-98CD-1896-DAE3-03EF0391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41" y="1084649"/>
            <a:ext cx="9354102" cy="5644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DE2166-5AD4-9832-E504-20DC5F643B2A}"/>
              </a:ext>
            </a:extLst>
          </p:cNvPr>
          <p:cNvSpPr txBox="1"/>
          <p:nvPr/>
        </p:nvSpPr>
        <p:spPr>
          <a:xfrm>
            <a:off x="9944521" y="1955660"/>
            <a:ext cx="87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708M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F3A0671-7F3D-7A61-D870-1136D210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15" y="-111705"/>
            <a:ext cx="9732963" cy="1325563"/>
          </a:xfrm>
        </p:spPr>
        <p:txBody>
          <a:bodyPr/>
          <a:lstStyle/>
          <a:p>
            <a:r>
              <a:rPr lang="en-US"/>
              <a:t>What you have been up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9F4AE-A982-B598-3EA9-53C6784C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49" y="2939345"/>
            <a:ext cx="571500" cy="24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E7622-F0E0-E469-23A4-2DAA0F5FE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81" y="3906720"/>
            <a:ext cx="561975" cy="25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93495-137C-AFC0-978C-5B74CBBA1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716" y="5207690"/>
            <a:ext cx="561975" cy="2095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C1A864-E473-52E6-551A-8D5FF4CE17A1}"/>
              </a:ext>
            </a:extLst>
          </p:cNvPr>
          <p:cNvSpPr/>
          <p:nvPr/>
        </p:nvSpPr>
        <p:spPr>
          <a:xfrm>
            <a:off x="4359965" y="1955660"/>
            <a:ext cx="6283878" cy="477313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AA4262-B096-A8C1-AF5E-96BE506DF0A2}"/>
              </a:ext>
            </a:extLst>
          </p:cNvPr>
          <p:cNvSpPr/>
          <p:nvPr/>
        </p:nvSpPr>
        <p:spPr>
          <a:xfrm>
            <a:off x="68920" y="64220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7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AC66F4-98CD-1896-DAE3-03EF0391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41" y="1084649"/>
            <a:ext cx="9354102" cy="5644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DE2166-5AD4-9832-E504-20DC5F643B2A}"/>
              </a:ext>
            </a:extLst>
          </p:cNvPr>
          <p:cNvSpPr txBox="1"/>
          <p:nvPr/>
        </p:nvSpPr>
        <p:spPr>
          <a:xfrm>
            <a:off x="9944521" y="1955660"/>
            <a:ext cx="87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708M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F3A0671-7F3D-7A61-D870-1136D210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15" y="-111705"/>
            <a:ext cx="9732963" cy="1325563"/>
          </a:xfrm>
        </p:spPr>
        <p:txBody>
          <a:bodyPr/>
          <a:lstStyle/>
          <a:p>
            <a:r>
              <a:rPr lang="en-US"/>
              <a:t>What you have been up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9F4AE-A982-B598-3EA9-53C6784C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49" y="2939345"/>
            <a:ext cx="571500" cy="24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E7622-F0E0-E469-23A4-2DAA0F5FE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81" y="3906720"/>
            <a:ext cx="561975" cy="25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93495-137C-AFC0-978C-5B74CBBA1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716" y="5207690"/>
            <a:ext cx="561975" cy="2095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B8DD94-3039-9C3F-A2B1-5D6077EE2CD3}"/>
              </a:ext>
            </a:extLst>
          </p:cNvPr>
          <p:cNvSpPr/>
          <p:nvPr/>
        </p:nvSpPr>
        <p:spPr>
          <a:xfrm>
            <a:off x="7050156" y="1955660"/>
            <a:ext cx="3593687" cy="459538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D6BDFD-1D23-4110-90E9-F7F5D70408DA}"/>
              </a:ext>
            </a:extLst>
          </p:cNvPr>
          <p:cNvSpPr/>
          <p:nvPr/>
        </p:nvSpPr>
        <p:spPr>
          <a:xfrm>
            <a:off x="119895" y="108946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29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AC66F4-98CD-1896-DAE3-03EF0391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41" y="1084649"/>
            <a:ext cx="9354102" cy="5644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DE2166-5AD4-9832-E504-20DC5F643B2A}"/>
              </a:ext>
            </a:extLst>
          </p:cNvPr>
          <p:cNvSpPr txBox="1"/>
          <p:nvPr/>
        </p:nvSpPr>
        <p:spPr>
          <a:xfrm>
            <a:off x="9944521" y="1955660"/>
            <a:ext cx="87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708M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F3A0671-7F3D-7A61-D870-1136D210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15" y="-111705"/>
            <a:ext cx="9732963" cy="1325563"/>
          </a:xfrm>
        </p:spPr>
        <p:txBody>
          <a:bodyPr/>
          <a:lstStyle/>
          <a:p>
            <a:r>
              <a:rPr lang="en-US"/>
              <a:t>What you have been up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9F4AE-A982-B598-3EA9-53C6784C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49" y="2939345"/>
            <a:ext cx="571500" cy="24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E7622-F0E0-E469-23A4-2DAA0F5FE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181" y="3906720"/>
            <a:ext cx="561975" cy="25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93495-137C-AFC0-978C-5B74CBBA1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716" y="5207690"/>
            <a:ext cx="561975" cy="2095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9C8F7F-C4CD-196E-DF4E-5587D4256A00}"/>
              </a:ext>
            </a:extLst>
          </p:cNvPr>
          <p:cNvSpPr/>
          <p:nvPr/>
        </p:nvSpPr>
        <p:spPr>
          <a:xfrm>
            <a:off x="9698380" y="1443122"/>
            <a:ext cx="945464" cy="518436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D39D36-EB4C-AFA2-8EC3-7968741642BA}"/>
              </a:ext>
            </a:extLst>
          </p:cNvPr>
          <p:cNvSpPr/>
          <p:nvPr/>
        </p:nvSpPr>
        <p:spPr>
          <a:xfrm>
            <a:off x="119895" y="108946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AC66F4-98CD-1896-DAE3-03EF0391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41" y="1084649"/>
            <a:ext cx="9354102" cy="56441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DE2166-5AD4-9832-E504-20DC5F643B2A}"/>
              </a:ext>
            </a:extLst>
          </p:cNvPr>
          <p:cNvSpPr txBox="1"/>
          <p:nvPr/>
        </p:nvSpPr>
        <p:spPr>
          <a:xfrm>
            <a:off x="9944521" y="1955660"/>
            <a:ext cx="879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708M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F3A0671-7F3D-7A61-D870-1136D210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215" y="-111705"/>
            <a:ext cx="9732963" cy="1325563"/>
          </a:xfrm>
        </p:spPr>
        <p:txBody>
          <a:bodyPr/>
          <a:lstStyle/>
          <a:p>
            <a:r>
              <a:rPr lang="en-US"/>
              <a:t>What you have been up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9F4AE-A982-B598-3EA9-53C6784C7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49" y="2939345"/>
            <a:ext cx="571500" cy="24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3E7622-F0E0-E469-23A4-2DAA0F5FE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81" y="3906720"/>
            <a:ext cx="561975" cy="25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793495-137C-AFC0-978C-5B74CBBA1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716" y="5207690"/>
            <a:ext cx="561975" cy="2095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AD4A828-E014-9992-7201-1A31A31645E6}"/>
              </a:ext>
            </a:extLst>
          </p:cNvPr>
          <p:cNvSpPr/>
          <p:nvPr/>
        </p:nvSpPr>
        <p:spPr>
          <a:xfrm>
            <a:off x="119895" y="108946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07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CA2543A4-AD22-40F1-80DF-34CA2F86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you have been up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C629-96D2-4026-B2BE-4E3F2C857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0">
                <a:effectLst/>
                <a:latin typeface="-apple-system"/>
              </a:rPr>
              <a:t>16 Trillion </a:t>
            </a:r>
            <a:r>
              <a:rPr lang="en-US" b="0" i="0">
                <a:effectLst/>
                <a:latin typeface="-apple-system"/>
              </a:rPr>
              <a:t>Cmdlets ran in 2021</a:t>
            </a:r>
          </a:p>
          <a:p>
            <a:r>
              <a:rPr lang="en-US">
                <a:latin typeface="-apple-system"/>
              </a:rPr>
              <a:t>Over</a:t>
            </a:r>
            <a:r>
              <a:rPr lang="en-US" b="1">
                <a:latin typeface="-apple-system"/>
              </a:rPr>
              <a:t> </a:t>
            </a:r>
            <a:r>
              <a:rPr lang="en-US" b="1" i="0">
                <a:effectLst/>
                <a:latin typeface="-apple-system"/>
              </a:rPr>
              <a:t>3 billion </a:t>
            </a:r>
            <a:r>
              <a:rPr lang="en-US" b="0" i="0">
                <a:effectLst/>
                <a:latin typeface="-apple-system"/>
              </a:rPr>
              <a:t>downloads from the PowerShell Gallery since spring 2019 (currently avg </a:t>
            </a:r>
            <a:r>
              <a:rPr lang="en-US" b="1" i="0">
                <a:effectLst/>
                <a:latin typeface="-apple-system"/>
              </a:rPr>
              <a:t>50 million weekly downloads</a:t>
            </a:r>
            <a:r>
              <a:rPr lang="en-US" b="0" i="0">
                <a:effectLst/>
                <a:latin typeface="-apple-system"/>
              </a:rPr>
              <a:t>)</a:t>
            </a:r>
          </a:p>
          <a:p>
            <a:r>
              <a:rPr lang="en-US">
                <a:latin typeface="-apple-system"/>
              </a:rPr>
              <a:t>Over </a:t>
            </a:r>
            <a:r>
              <a:rPr lang="en-US" b="1">
                <a:latin typeface="-apple-system"/>
              </a:rPr>
              <a:t>400 million </a:t>
            </a:r>
            <a:r>
              <a:rPr lang="en-US">
                <a:latin typeface="-apple-system"/>
              </a:rPr>
              <a:t>unique instances of PowerShell 7 in 2021</a:t>
            </a:r>
          </a:p>
          <a:p>
            <a:pPr lvl="1"/>
            <a:r>
              <a:rPr lang="en-US">
                <a:latin typeface="-apple-system"/>
              </a:rPr>
              <a:t>64% on Linux</a:t>
            </a:r>
          </a:p>
          <a:p>
            <a:r>
              <a:rPr lang="en-US" b="0" i="0">
                <a:effectLst/>
                <a:latin typeface="-apple-system"/>
              </a:rPr>
              <a:t>Over </a:t>
            </a:r>
            <a:r>
              <a:rPr lang="en-US" b="1" i="0">
                <a:effectLst/>
                <a:latin typeface="-apple-system"/>
              </a:rPr>
              <a:t>2.5 billion</a:t>
            </a:r>
            <a:r>
              <a:rPr lang="en-US" b="0" i="0">
                <a:effectLst/>
                <a:latin typeface="-apple-system"/>
              </a:rPr>
              <a:t> starts of PowerShell 7 in 2021</a:t>
            </a:r>
          </a:p>
          <a:p>
            <a:r>
              <a:rPr lang="en-US">
                <a:latin typeface="-apple-system"/>
              </a:rPr>
              <a:t>Over </a:t>
            </a:r>
            <a:r>
              <a:rPr lang="en-US" b="1">
                <a:latin typeface="-apple-system"/>
              </a:rPr>
              <a:t>350,000</a:t>
            </a:r>
            <a:r>
              <a:rPr lang="en-US">
                <a:latin typeface="-apple-system"/>
              </a:rPr>
              <a:t> monthly users of the PowerShell extension for VSCode</a:t>
            </a:r>
          </a:p>
          <a:p>
            <a:pPr lvl="1"/>
            <a:r>
              <a:rPr lang="en-US" b="0" i="0">
                <a:effectLst/>
                <a:latin typeface="-apple-system"/>
              </a:rPr>
              <a:t>Over 10% on macOS</a:t>
            </a:r>
          </a:p>
          <a:p>
            <a:endParaRPr lang="en-US" b="0" i="0">
              <a:effectLst/>
              <a:latin typeface="-apple-system"/>
            </a:endParaRPr>
          </a:p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FF44A8-420F-274E-8BE4-76C7F834F214}"/>
              </a:ext>
            </a:extLst>
          </p:cNvPr>
          <p:cNvSpPr/>
          <p:nvPr/>
        </p:nvSpPr>
        <p:spPr>
          <a:xfrm>
            <a:off x="124865" y="100937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3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CA2543A4-AD22-40F1-80DF-34CA2F86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you have been up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1C629-96D2-4026-B2BE-4E3F2C857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Across all PowerShell Org Repos 2016-2022</a:t>
            </a:r>
          </a:p>
          <a:p>
            <a:pPr lvl="1"/>
            <a:r>
              <a:rPr lang="en-US"/>
              <a:t>Over 23k issues created</a:t>
            </a:r>
          </a:p>
          <a:p>
            <a:pPr lvl="1"/>
            <a:r>
              <a:rPr lang="en-US"/>
              <a:t>Over 17k PRs Created</a:t>
            </a:r>
          </a:p>
          <a:p>
            <a:r>
              <a:rPr lang="en-US"/>
              <a:t>In 2021…</a:t>
            </a:r>
          </a:p>
          <a:p>
            <a:pPr lvl="1"/>
            <a:r>
              <a:rPr lang="en-US"/>
              <a:t>~40% of all PRs in PowerShell were community </a:t>
            </a:r>
          </a:p>
          <a:p>
            <a:pPr lvl="1"/>
            <a:r>
              <a:rPr lang="en-US"/>
              <a:t>Over 600K unique posts mentioning PowerShell</a:t>
            </a:r>
          </a:p>
          <a:p>
            <a:pPr lvl="1"/>
            <a:r>
              <a:rPr lang="en-US"/>
              <a:t>Over 1 Billion people reached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FF44A8-420F-274E-8BE4-76C7F834F214}"/>
              </a:ext>
            </a:extLst>
          </p:cNvPr>
          <p:cNvSpPr/>
          <p:nvPr/>
        </p:nvSpPr>
        <p:spPr>
          <a:xfrm>
            <a:off x="124865" y="100937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87B61F-315C-4C7A-82E9-AA14A3D362D9}"/>
              </a:ext>
            </a:extLst>
          </p:cNvPr>
          <p:cNvSpPr txBox="1">
            <a:spLocks/>
          </p:cNvSpPr>
          <p:nvPr/>
        </p:nvSpPr>
        <p:spPr>
          <a:xfrm>
            <a:off x="965668" y="1435913"/>
            <a:ext cx="3270528" cy="50569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u="sng"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Welcome diverse new uses </a:t>
            </a:r>
            <a:r>
              <a:rPr lang="en-US" sz="1600" u="sng">
                <a:latin typeface="Segoe UI" panose="020B0502040204020203" pitchFamily="34" charset="0"/>
              </a:rPr>
              <a:t>of PowerShell</a:t>
            </a:r>
            <a:endParaRPr lang="en-US" sz="1600">
              <a:latin typeface="Segoe UI" panose="020B0502040204020203" pitchFamily="34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Additional Azure Mariner support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PowerShell 7 in Windows exploration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latin typeface="Segoe UI"/>
                <a:ea typeface="Times New Roman" panose="02020603050405020304" pitchFamily="18" charset="0"/>
                <a:cs typeface="Times New Roman"/>
              </a:rPr>
              <a:t>macOS Notarization support </a:t>
            </a:r>
            <a:endParaRPr lang="en-US" sz="1600">
              <a:latin typeface="Segoe UI"/>
              <a:ea typeface="Calibri" panose="020F0502020204030204" pitchFamily="34" charset="0"/>
              <a:cs typeface="Times New Roman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Windows ARM64 support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ANSI coloring</a:t>
            </a:r>
            <a:endParaRPr lang="en-US" sz="1600">
              <a:latin typeface="Segoe UI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</a:rPr>
              <a:t>OpenSSH for Windows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Predictive Intellisense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CompleterPredictor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b="1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Az Predictor 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b="1">
                <a:latin typeface="Segoe UI" panose="020B0502040204020203" pitchFamily="34" charset="0"/>
              </a:rPr>
              <a:t>Crescendo</a:t>
            </a:r>
            <a:endParaRPr lang="en-US" sz="1600">
              <a:latin typeface="Segoe UI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7066EF7-6D56-4C6A-BB90-4CABFD9AB2C8}"/>
              </a:ext>
            </a:extLst>
          </p:cNvPr>
          <p:cNvSpPr txBox="1">
            <a:spLocks/>
          </p:cNvSpPr>
          <p:nvPr/>
        </p:nvSpPr>
        <p:spPr>
          <a:xfrm>
            <a:off x="4236196" y="1402578"/>
            <a:ext cx="3903037" cy="45883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10000"/>
              </a:lnSpc>
            </a:pPr>
            <a:r>
              <a:rPr lang="en-US" sz="1600" u="sng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Reduce </a:t>
            </a:r>
            <a:r>
              <a:rPr lang="en-US" sz="1600" u="sng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friction for users adopting new technologies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Move PowerShell to .NET 7</a:t>
            </a:r>
            <a:endParaRPr lang="en-US" sz="160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Making it easier to find out what’s new in PowerShell</a:t>
            </a:r>
            <a:endParaRPr lang="en-US" sz="160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Custom ConnectionInfo</a:t>
            </a:r>
            <a:endParaRPr lang="en-US" sz="160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Local SessionConfiguration support</a:t>
            </a:r>
            <a:endParaRPr lang="en-US" sz="160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Module Isolation 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PlatyPS 2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PowerShell extension for Visual Studio Code stability and performance improvements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PowerShellGet 3.0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 b="1">
                <a:solidFill>
                  <a:schemeClr val="tx1"/>
                </a:soli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PSDesiredStateConfiguration 3.0 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914CD3BC-0AB8-434F-A909-9C9320851AD6}"/>
              </a:ext>
            </a:extLst>
          </p:cNvPr>
          <p:cNvSpPr txBox="1">
            <a:spLocks/>
          </p:cNvSpPr>
          <p:nvPr/>
        </p:nvSpPr>
        <p:spPr>
          <a:xfrm>
            <a:off x="8380690" y="1831824"/>
            <a:ext cx="3200400" cy="21879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600" u="sng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 on legacy of user trust</a:t>
            </a:r>
            <a:r>
              <a:rPr lang="en-US" sz="1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AMSI and WDAC enhancements</a:t>
            </a:r>
            <a:endParaRPr lang="en-US" sz="160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Continued work on executive order requirements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Compliance commitments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PowerShell Gallery scale improvements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67389B-E827-4526-91AC-3DEA56891499}"/>
              </a:ext>
            </a:extLst>
          </p:cNvPr>
          <p:cNvSpPr txBox="1"/>
          <p:nvPr/>
        </p:nvSpPr>
        <p:spPr>
          <a:xfrm>
            <a:off x="8506396" y="5571380"/>
            <a:ext cx="38159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6"/>
              </a:rPr>
              <a:t>https://devblogs.microsoft.com/powershell/</a:t>
            </a:r>
          </a:p>
          <a:p>
            <a:r>
              <a:rPr lang="en-US" sz="1400">
                <a:hlinkClick r:id="rId6"/>
              </a:rPr>
              <a:t>https://aka.ms/PSYouTube</a:t>
            </a:r>
            <a:endParaRPr lang="en-US" sz="1400"/>
          </a:p>
          <a:p>
            <a:endParaRPr 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F4822-E2C2-4AAE-AF0E-DAA81BC5C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are working 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D5B40B-A0D6-47D5-BF1B-C41E9B74FDDF}"/>
              </a:ext>
            </a:extLst>
          </p:cNvPr>
          <p:cNvSpPr/>
          <p:nvPr/>
        </p:nvSpPr>
        <p:spPr>
          <a:xfrm>
            <a:off x="116840" y="90004"/>
            <a:ext cx="213360" cy="2133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9604B7-30A0-4500-8547-63412D18ABD8}"/>
              </a:ext>
            </a:extLst>
          </p:cNvPr>
          <p:cNvSpPr txBox="1"/>
          <p:nvPr/>
        </p:nvSpPr>
        <p:spPr>
          <a:xfrm>
            <a:off x="8380690" y="4176379"/>
            <a:ext cx="3896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>
                <a:latin typeface="Segoe UI" panose="020B0502040204020203" pitchFamily="34" charset="0"/>
                <a:cs typeface="Segoe UI" panose="020B0502040204020203" pitchFamily="34" charset="0"/>
              </a:rPr>
              <a:t>Engineered for Agility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Working groups/supporting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Segoe UI" panose="020B0502040204020203" pitchFamily="34" charset="0"/>
                <a:cs typeface="Segoe UI" panose="020B0502040204020203" pitchFamily="34" charset="0"/>
              </a:rPr>
              <a:t>Continued investments in test and release infrastructure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59F9C1-C491-D563-4376-6A8D47C667F7}"/>
              </a:ext>
            </a:extLst>
          </p:cNvPr>
          <p:cNvSpPr/>
          <p:nvPr/>
        </p:nvSpPr>
        <p:spPr>
          <a:xfrm>
            <a:off x="1476286" y="5777917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5B840F-2579-5CEE-2826-6B73E11B7A02}"/>
              </a:ext>
            </a:extLst>
          </p:cNvPr>
          <p:cNvSpPr/>
          <p:nvPr/>
        </p:nvSpPr>
        <p:spPr>
          <a:xfrm>
            <a:off x="4741904" y="3934783"/>
            <a:ext cx="173051" cy="17007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6C5743-336E-C383-118E-C0484BAEC82B}"/>
              </a:ext>
            </a:extLst>
          </p:cNvPr>
          <p:cNvSpPr/>
          <p:nvPr/>
        </p:nvSpPr>
        <p:spPr>
          <a:xfrm>
            <a:off x="4741904" y="5127487"/>
            <a:ext cx="173051" cy="17007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710B7B-92F6-0BFA-4E43-C313A9807B55}"/>
              </a:ext>
            </a:extLst>
          </p:cNvPr>
          <p:cNvSpPr/>
          <p:nvPr/>
        </p:nvSpPr>
        <p:spPr>
          <a:xfrm>
            <a:off x="1484542" y="6152389"/>
            <a:ext cx="157655" cy="15765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Text&#10;&#10;Description automatically generated">
            <a:extLst>
              <a:ext uri="{FF2B5EF4-FFF2-40B4-BE49-F238E27FC236}">
                <a16:creationId xmlns:a16="http://schemas.microsoft.com/office/drawing/2014/main" id="{90C48E8E-27E7-A75C-E4F6-1D7568D63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40" y="503250"/>
            <a:ext cx="9899319" cy="556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140DD6A-369E-A922-8805-F0B52F929364}"/>
              </a:ext>
            </a:extLst>
          </p:cNvPr>
          <p:cNvSpPr/>
          <p:nvPr/>
        </p:nvSpPr>
        <p:spPr>
          <a:xfrm>
            <a:off x="93279" y="151765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24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9497-7D32-6882-FFAC-A2C7824D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We’ll be here all week…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F8320-FECA-4D57-DBAA-85E0905C3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 fontScale="92500"/>
          </a:bodyPr>
          <a:lstStyle/>
          <a:p>
            <a:r>
              <a:rPr lang="en-US"/>
              <a:t>Mon 4:00pm-4:45pm </a:t>
            </a:r>
            <a:r>
              <a:rPr lang="en-US" b="1"/>
              <a:t>What is going on with PowerShellGet v3</a:t>
            </a:r>
          </a:p>
          <a:p>
            <a:r>
              <a:rPr lang="en-US"/>
              <a:t>Tues </a:t>
            </a:r>
            <a:r>
              <a:rPr lang="fr-FR"/>
              <a:t>3:00pm-3:45pm </a:t>
            </a:r>
            <a:r>
              <a:rPr lang="en-US" b="1"/>
              <a:t>PowerShell Predictors</a:t>
            </a:r>
          </a:p>
          <a:p>
            <a:r>
              <a:rPr lang="en-US"/>
              <a:t>Wed 9:00am-9:45am </a:t>
            </a:r>
            <a:r>
              <a:rPr lang="en-US" b="1"/>
              <a:t>SecretManagement (Getting Started)</a:t>
            </a:r>
          </a:p>
          <a:p>
            <a:r>
              <a:rPr lang="en-US"/>
              <a:t>Wed 2:00pm-2:45pm </a:t>
            </a:r>
            <a:r>
              <a:rPr lang="en-US" b="1"/>
              <a:t>Let's Talk about Guest Configuration*</a:t>
            </a:r>
          </a:p>
          <a:p>
            <a:r>
              <a:rPr lang="en-US"/>
              <a:t>Thursday 2:00pm-2:45pm </a:t>
            </a:r>
            <a:r>
              <a:rPr lang="en-US" b="1"/>
              <a:t>Reverse ask the expert with the PowerShell team</a:t>
            </a:r>
          </a:p>
          <a:p>
            <a:endParaRPr lang="en-US" b="1"/>
          </a:p>
          <a:p>
            <a:endParaRPr lang="en-US"/>
          </a:p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C17F61-C9D3-21B3-3DE9-544F2D9C9B44}"/>
              </a:ext>
            </a:extLst>
          </p:cNvPr>
          <p:cNvSpPr/>
          <p:nvPr/>
        </p:nvSpPr>
        <p:spPr>
          <a:xfrm>
            <a:off x="116840" y="90004"/>
            <a:ext cx="213360" cy="2133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65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37D55E-B966-FEDF-C0F8-5E24DCAD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DB2A3-8E9C-509B-C421-4C84C6F93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Enjoy the conference!</a:t>
            </a:r>
          </a:p>
          <a:p>
            <a:r>
              <a:rPr lang="en-US"/>
              <a:t>Get PowerShell: </a:t>
            </a:r>
            <a:r>
              <a:rPr lang="en-US">
                <a:hlinkClick r:id="rId2"/>
              </a:rPr>
              <a:t>https://aka.ms/Get-PowerShell</a:t>
            </a:r>
            <a:endParaRPr lang="en-US"/>
          </a:p>
          <a:p>
            <a:r>
              <a:rPr lang="en-US"/>
              <a:t>Stay in Touch!</a:t>
            </a:r>
          </a:p>
          <a:p>
            <a:pPr lvl="1"/>
            <a:r>
              <a:rPr lang="en-US"/>
              <a:t>PowerShell GitHub</a:t>
            </a:r>
          </a:p>
          <a:p>
            <a:pPr lvl="2"/>
            <a:r>
              <a:rPr lang="en-US">
                <a:hlinkClick r:id="rId3"/>
              </a:rPr>
              <a:t>www.github.com/powershell</a:t>
            </a:r>
            <a:endParaRPr lang="en-US"/>
          </a:p>
          <a:p>
            <a:pPr lvl="1"/>
            <a:r>
              <a:rPr lang="en-US"/>
              <a:t>PS Community Call – 3</a:t>
            </a:r>
            <a:r>
              <a:rPr lang="en-US" baseline="30000"/>
              <a:t>rd</a:t>
            </a:r>
            <a:r>
              <a:rPr lang="en-US"/>
              <a:t> Thursday of every month</a:t>
            </a:r>
          </a:p>
          <a:p>
            <a:pPr lvl="2"/>
            <a:r>
              <a:rPr lang="en-US">
                <a:hlinkClick r:id="rId4"/>
              </a:rPr>
              <a:t>www.aka.ms/joinPSCall</a:t>
            </a:r>
            <a:r>
              <a:rPr lang="en-US"/>
              <a:t> </a:t>
            </a:r>
          </a:p>
          <a:p>
            <a:pPr lvl="1"/>
            <a:r>
              <a:rPr lang="en-US"/>
              <a:t>PowerShell Team Blog</a:t>
            </a:r>
          </a:p>
          <a:p>
            <a:pPr lvl="2"/>
            <a:r>
              <a:rPr lang="en-US">
                <a:hlinkClick r:id="rId5"/>
              </a:rPr>
              <a:t>https://devblogs.microsoft.com/powershell</a:t>
            </a:r>
            <a:endParaRPr lang="en-US"/>
          </a:p>
          <a:p>
            <a:pPr lvl="1"/>
            <a:r>
              <a:rPr lang="en-US"/>
              <a:t>PowerShell Team Twitter</a:t>
            </a:r>
          </a:p>
          <a:p>
            <a:pPr lvl="2"/>
            <a:r>
              <a:rPr lang="en-US">
                <a:hlinkClick r:id="rId6"/>
              </a:rPr>
              <a:t>https://twitter.com/PowerShell_Team</a:t>
            </a:r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F34B4-EC50-4939-9D3D-A7574FC04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6411" y="1600198"/>
            <a:ext cx="2639535" cy="40765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6EE084-1E6C-ABF9-7729-19763DAC3AE8}"/>
              </a:ext>
            </a:extLst>
          </p:cNvPr>
          <p:cNvSpPr/>
          <p:nvPr/>
        </p:nvSpPr>
        <p:spPr>
          <a:xfrm>
            <a:off x="95334" y="151765"/>
            <a:ext cx="213360" cy="21336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7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5D1721E-535C-A9AA-CC7C-AEF5EC582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61" y="1407353"/>
            <a:ext cx="4992757" cy="499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6ECF4B-28B5-C7A4-E981-3CAAEEC6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Demo</a:t>
            </a:r>
          </a:p>
        </p:txBody>
      </p:sp>
    </p:spTree>
    <p:extLst>
      <p:ext uri="{BB962C8B-B14F-4D97-AF65-F5344CB8AC3E}">
        <p14:creationId xmlns:p14="http://schemas.microsoft.com/office/powerpoint/2010/main" val="40247875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1A54-6B27-F58A-1914-7183E3F0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repos…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A2D2C-165B-106F-DB46-E1D96A09E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PowerShell Completion Predictor for </a:t>
            </a:r>
            <a:r>
              <a:rPr lang="en-US" dirty="0" err="1"/>
              <a:t>PSReadLine</a:t>
            </a:r>
            <a:r>
              <a:rPr lang="en-US" dirty="0"/>
              <a:t> Predictive IntelliSense</a:t>
            </a:r>
          </a:p>
          <a:p>
            <a:pPr lvl="1"/>
            <a:r>
              <a:rPr lang="en-US" dirty="0">
                <a:hlinkClick r:id="rId3"/>
              </a:rPr>
              <a:t>https://github.com/PowerShell/CompletionPredictor</a:t>
            </a:r>
            <a:endParaRPr lang="en-US" dirty="0"/>
          </a:p>
          <a:p>
            <a:r>
              <a:rPr lang="en-US" dirty="0"/>
              <a:t>Unix Tab Completions - PowerShell parameter completers for native commands on Linux and macOS.</a:t>
            </a:r>
          </a:p>
          <a:p>
            <a:pPr lvl="1"/>
            <a:r>
              <a:rPr lang="en-US" dirty="0">
                <a:hlinkClick r:id="rId4"/>
              </a:rPr>
              <a:t>https://github.com/PowerShell/UnixCompleters</a:t>
            </a: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WhatsNew</a:t>
            </a:r>
            <a:r>
              <a:rPr lang="en-US" dirty="0"/>
              <a:t> - Cmdlet that provides information about changes and new features</a:t>
            </a:r>
          </a:p>
          <a:p>
            <a:pPr lvl="1"/>
            <a:r>
              <a:rPr lang="en-US" dirty="0">
                <a:hlinkClick r:id="rId5"/>
              </a:rPr>
              <a:t>https://github.com/PowerShell/whatsnew</a:t>
            </a:r>
            <a:endParaRPr lang="en-US" dirty="0"/>
          </a:p>
          <a:p>
            <a:r>
              <a:rPr lang="en-US" dirty="0"/>
              <a:t>DSC v3 beta1 – A Platform </a:t>
            </a:r>
            <a:r>
              <a:rPr lang="en-US" b="0" dirty="0">
                <a:solidFill>
                  <a:srgbClr val="333333"/>
                </a:solidFill>
                <a:effectLst/>
              </a:rPr>
              <a:t>that enables writing configuration as code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https://github.com/PowerShell/psdesiredstateconfiguration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3CBBBC8-1CBE-BC76-6E8F-43D92661AB02}"/>
              </a:ext>
            </a:extLst>
          </p:cNvPr>
          <p:cNvSpPr/>
          <p:nvPr/>
        </p:nvSpPr>
        <p:spPr>
          <a:xfrm>
            <a:off x="93279" y="151765"/>
            <a:ext cx="213360" cy="2133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211F1A6-8E79-9645-A317-7B3C14F60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95" y="-679090"/>
            <a:ext cx="7537090" cy="7537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735A95-4C85-E463-8361-FC35C3432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651" y="2821765"/>
            <a:ext cx="3144736" cy="33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0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A49D-0BF4-A3A5-B989-8C60CF37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6278-CC0D-972B-4359-647141E74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Today the world is a messy place </a:t>
            </a:r>
          </a:p>
          <a:p>
            <a:r>
              <a:rPr lang="en-US"/>
              <a:t>The world has always been a messy place </a:t>
            </a:r>
          </a:p>
          <a:p>
            <a:r>
              <a:rPr lang="en-US"/>
              <a:t>In the past, PowerShell helped by simplifying automation </a:t>
            </a:r>
          </a:p>
          <a:p>
            <a:r>
              <a:rPr lang="en-US"/>
              <a:t>PowerShell continues to help by simplifying automation </a:t>
            </a:r>
            <a:endParaRPr lang="en-US">
              <a:cs typeface="Calibri"/>
            </a:endParaRPr>
          </a:p>
          <a:p>
            <a:r>
              <a:rPr lang="en-US"/>
              <a:t>A lot of life improving stuff has shipped the last three years…</a:t>
            </a:r>
          </a:p>
          <a:p>
            <a:r>
              <a:rPr lang="en-US"/>
              <a:t>And you’ve solved problems with it…</a:t>
            </a:r>
            <a:endParaRPr lang="en-US">
              <a:cs typeface="Calibri"/>
            </a:endParaRPr>
          </a:p>
          <a:p>
            <a:r>
              <a:rPr lang="en-US"/>
              <a:t>PowerShell is as relevant than ever (because pandemics are messy)</a:t>
            </a:r>
            <a:endParaRPr lang="en-US">
              <a:cs typeface="Calibri"/>
            </a:endParaRPr>
          </a:p>
          <a:p>
            <a:r>
              <a:rPr lang="en-US"/>
              <a:t>And new features can help with shifting problems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454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734B-2D57-0E27-2520-210CEF793FB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745361"/>
            <a:ext cx="9144000" cy="2387600"/>
          </a:xfrm>
        </p:spPr>
        <p:txBody>
          <a:bodyPr/>
          <a:lstStyle/>
          <a:p>
            <a:pPr algn="ctr"/>
            <a:r>
              <a:rPr lang="en-US"/>
              <a:t>We Missed You!</a:t>
            </a:r>
          </a:p>
        </p:txBody>
      </p:sp>
    </p:spTree>
    <p:extLst>
      <p:ext uri="{BB962C8B-B14F-4D97-AF65-F5344CB8AC3E}">
        <p14:creationId xmlns:p14="http://schemas.microsoft.com/office/powerpoint/2010/main" val="85594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rginia's COVID-19 hospitalizations reach below 300 as new cases slightly  rise">
            <a:extLst>
              <a:ext uri="{FF2B5EF4-FFF2-40B4-BE49-F238E27FC236}">
                <a16:creationId xmlns:a16="http://schemas.microsoft.com/office/drawing/2014/main" id="{5405BFCC-D3E9-4F46-8EC7-32D8E9AA9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8" y="196684"/>
            <a:ext cx="5132696" cy="288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D7CCCE-D2B1-4EE6-9766-FDE748F65E0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518" y="96306"/>
            <a:ext cx="3958539" cy="213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appy So Excited GIF by TikTok - Find &amp; Share on GIPHY">
            <a:extLst>
              <a:ext uri="{FF2B5EF4-FFF2-40B4-BE49-F238E27FC236}">
                <a16:creationId xmlns:a16="http://schemas.microsoft.com/office/drawing/2014/main" id="{82E9A179-8289-49E1-A138-CBEF62B84B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384" y="1873416"/>
            <a:ext cx="31337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iger King' Joe Exotic's estranged husband Dillon Passage slams 'false'  claims amid split: 'stretching truth' | Fox News">
            <a:extLst>
              <a:ext uri="{FF2B5EF4-FFF2-40B4-BE49-F238E27FC236}">
                <a16:creationId xmlns:a16="http://schemas.microsoft.com/office/drawing/2014/main" id="{88D8A37B-8855-41A9-855B-4A8BD1DE1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" y="3252267"/>
            <a:ext cx="2928476" cy="164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Biology of Sourdough | Discover Magazine">
            <a:extLst>
              <a:ext uri="{FF2B5EF4-FFF2-40B4-BE49-F238E27FC236}">
                <a16:creationId xmlns:a16="http://schemas.microsoft.com/office/drawing/2014/main" id="{433959B4-4A81-45BA-9A53-DE3B159A5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242" y="3159718"/>
            <a:ext cx="3207187" cy="213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uid Game (TV Series 2021– ) - IMDb">
            <a:extLst>
              <a:ext uri="{FF2B5EF4-FFF2-40B4-BE49-F238E27FC236}">
                <a16:creationId xmlns:a16="http://schemas.microsoft.com/office/drawing/2014/main" id="{74F4E7B9-96FE-44A5-B49E-103E5895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599" y="4315736"/>
            <a:ext cx="3133725" cy="176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28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7516FFA-4D53-4E6C-C88E-7EA67EDC6090}"/>
              </a:ext>
            </a:extLst>
          </p:cNvPr>
          <p:cNvGrpSpPr/>
          <p:nvPr/>
        </p:nvGrpSpPr>
        <p:grpSpPr>
          <a:xfrm>
            <a:off x="2099651" y="1721247"/>
            <a:ext cx="8961175" cy="4304410"/>
            <a:chOff x="1193343" y="90005"/>
            <a:chExt cx="10514387" cy="5998632"/>
          </a:xfrm>
        </p:grpSpPr>
        <p:pic>
          <p:nvPicPr>
            <p:cNvPr id="6" name="Picture 2" descr="Sideshow rake">
              <a:extLst>
                <a:ext uri="{FF2B5EF4-FFF2-40B4-BE49-F238E27FC236}">
                  <a16:creationId xmlns:a16="http://schemas.microsoft.com/office/drawing/2014/main" id="{4E102DAB-AAFB-4A23-AF47-10AA68B317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3343" y="90005"/>
              <a:ext cx="9979482" cy="5998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B1D3AD-0103-4757-B520-E5D84057C332}"/>
                </a:ext>
              </a:extLst>
            </p:cNvPr>
            <p:cNvSpPr txBox="1"/>
            <p:nvPr/>
          </p:nvSpPr>
          <p:spPr>
            <a:xfrm>
              <a:off x="7407372" y="2036830"/>
              <a:ext cx="2764117" cy="514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Too many distributions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3E1344-E803-411D-AFFD-AB42FDE78732}"/>
                </a:ext>
              </a:extLst>
            </p:cNvPr>
            <p:cNvSpPr txBox="1"/>
            <p:nvPr/>
          </p:nvSpPr>
          <p:spPr>
            <a:xfrm>
              <a:off x="8789431" y="3503569"/>
              <a:ext cx="29182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Too many dissimilar services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78F53E-4FB9-473F-874A-C0ED561A3664}"/>
                </a:ext>
              </a:extLst>
            </p:cNvPr>
            <p:cNvSpPr txBox="1"/>
            <p:nvPr/>
          </p:nvSpPr>
          <p:spPr>
            <a:xfrm>
              <a:off x="2029110" y="4594558"/>
              <a:ext cx="2873374" cy="514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Too many interfaces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997F82-3B72-4316-B3E2-B529672552B2}"/>
                </a:ext>
              </a:extLst>
            </p:cNvPr>
            <p:cNvSpPr txBox="1"/>
            <p:nvPr/>
          </p:nvSpPr>
          <p:spPr>
            <a:xfrm>
              <a:off x="4352287" y="5024109"/>
              <a:ext cx="2393324" cy="9007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Too many management tools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4BC28B-26AA-48E0-9A7B-24538557A942}"/>
                </a:ext>
              </a:extLst>
            </p:cNvPr>
            <p:cNvSpPr txBox="1"/>
            <p:nvPr/>
          </p:nvSpPr>
          <p:spPr>
            <a:xfrm>
              <a:off x="7125497" y="5339640"/>
              <a:ext cx="3886584" cy="514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Too many changing requirements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530791F-8715-4EB5-80FC-2D1193E162A7}"/>
              </a:ext>
            </a:extLst>
          </p:cNvPr>
          <p:cNvSpPr txBox="1"/>
          <p:nvPr/>
        </p:nvSpPr>
        <p:spPr>
          <a:xfrm>
            <a:off x="7349164" y="3690628"/>
            <a:ext cx="2322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Too many breaking changes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3630A0-A36A-CBD8-723B-F8C4BD2E8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 time I take a step …</a:t>
            </a:r>
          </a:p>
        </p:txBody>
      </p:sp>
    </p:spTree>
    <p:extLst>
      <p:ext uri="{BB962C8B-B14F-4D97-AF65-F5344CB8AC3E}">
        <p14:creationId xmlns:p14="http://schemas.microsoft.com/office/powerpoint/2010/main" val="2726859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6321AE1-5D8E-4F27-8002-19CF81939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877" y="1706805"/>
            <a:ext cx="1671712" cy="167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ernet Explorer | Logopedia | Fandom">
            <a:extLst>
              <a:ext uri="{FF2B5EF4-FFF2-40B4-BE49-F238E27FC236}">
                <a16:creationId xmlns:a16="http://schemas.microsoft.com/office/drawing/2014/main" id="{356F36DC-BA59-4A6C-B89D-20CD65F3E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492" y="1403171"/>
            <a:ext cx="1839508" cy="174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Safeguard Manual - Signing and Encrypting Emails">
            <a:extLst>
              <a:ext uri="{FF2B5EF4-FFF2-40B4-BE49-F238E27FC236}">
                <a16:creationId xmlns:a16="http://schemas.microsoft.com/office/drawing/2014/main" id="{4A45FF6A-6D9C-40DA-BD7A-6DBA6E89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33" y="102947"/>
            <a:ext cx="4213085" cy="350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ear by year: see how the iPhone has evolved since 2007 - Olhar Digital">
            <a:extLst>
              <a:ext uri="{FF2B5EF4-FFF2-40B4-BE49-F238E27FC236}">
                <a16:creationId xmlns:a16="http://schemas.microsoft.com/office/drawing/2014/main" id="{A768F54D-282B-4C08-92AD-4DF06ACF3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60" y="1606742"/>
            <a:ext cx="3068530" cy="214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Windows Azure Platform Training Kit December Update Available for  Download | maordp.Blogging();">
            <a:extLst>
              <a:ext uri="{FF2B5EF4-FFF2-40B4-BE49-F238E27FC236}">
                <a16:creationId xmlns:a16="http://schemas.microsoft.com/office/drawing/2014/main" id="{F5D3F1B3-856A-4105-A8ED-5A552F60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191" y="3995395"/>
            <a:ext cx="3348764" cy="161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D6B2EC-BE46-B734-3A61-B7718494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an old problem</a:t>
            </a:r>
          </a:p>
        </p:txBody>
      </p:sp>
      <p:pic>
        <p:nvPicPr>
          <p:cNvPr id="1026" name="Picture 2" descr="Charlie Bit Me' Will Remain On YouTube After NFT Auction Switcheroo : NPR">
            <a:extLst>
              <a:ext uri="{FF2B5EF4-FFF2-40B4-BE49-F238E27FC236}">
                <a16:creationId xmlns:a16="http://schemas.microsoft.com/office/drawing/2014/main" id="{A3CBC265-9F77-4217-A8A1-8BA932143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81" y="3864954"/>
            <a:ext cx="3215253" cy="214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Love Letter to my Childhood: 'High School Musical' (2006) – Flip Screen">
            <a:extLst>
              <a:ext uri="{FF2B5EF4-FFF2-40B4-BE49-F238E27FC236}">
                <a16:creationId xmlns:a16="http://schemas.microsoft.com/office/drawing/2014/main" id="{7DBAA996-0C36-4CD9-B316-4875748F4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1" y="3985620"/>
            <a:ext cx="3348765" cy="18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39675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1352</Words>
  <Application>Microsoft Office PowerPoint</Application>
  <PresentationFormat>Widescreen</PresentationFormat>
  <Paragraphs>241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Courier New</vt:lpstr>
      <vt:lpstr>Helvetica</vt:lpstr>
      <vt:lpstr>Open Sans</vt:lpstr>
      <vt:lpstr>Segoe UI</vt:lpstr>
      <vt:lpstr>Wingdings</vt:lpstr>
      <vt:lpstr>Title</vt:lpstr>
      <vt:lpstr>Speaker's slide</vt:lpstr>
      <vt:lpstr>Content</vt:lpstr>
      <vt:lpstr>PowerPoint Presentation</vt:lpstr>
      <vt:lpstr>PowerPoint Presentation</vt:lpstr>
      <vt:lpstr>Community Demo</vt:lpstr>
      <vt:lpstr>PowerPoint Presentation</vt:lpstr>
      <vt:lpstr>Agenda</vt:lpstr>
      <vt:lpstr>We Missed You!</vt:lpstr>
      <vt:lpstr>PowerPoint Presentation</vt:lpstr>
      <vt:lpstr>Every time I take a step …</vt:lpstr>
      <vt:lpstr>This is an old problem</vt:lpstr>
      <vt:lpstr>Monad Manifesto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 the lives of people working on operations by simplifying automation.</vt:lpstr>
      <vt:lpstr>What we have been up to the last 3 years</vt:lpstr>
      <vt:lpstr>What we have been up to the last 3 years</vt:lpstr>
      <vt:lpstr>What you have been up to…</vt:lpstr>
      <vt:lpstr>What you have been up to</vt:lpstr>
      <vt:lpstr>What you have been up to</vt:lpstr>
      <vt:lpstr>What you have been up to</vt:lpstr>
      <vt:lpstr>What you have been up to</vt:lpstr>
      <vt:lpstr>What you have been up to</vt:lpstr>
      <vt:lpstr>What you have been up to</vt:lpstr>
      <vt:lpstr>What we are working on</vt:lpstr>
      <vt:lpstr>PowerPoint Presentation</vt:lpstr>
      <vt:lpstr>We’ll be here all week…</vt:lpstr>
      <vt:lpstr>Thank you!</vt:lpstr>
      <vt:lpstr>Even more repos…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Steven Bucher</cp:lastModifiedBy>
  <cp:revision>2</cp:revision>
  <dcterms:created xsi:type="dcterms:W3CDTF">2022-05-02T14:38:43Z</dcterms:created>
  <dcterms:modified xsi:type="dcterms:W3CDTF">2022-06-21T15:02:07Z</dcterms:modified>
</cp:coreProperties>
</file>